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9" r:id="rId3"/>
    <p:sldId id="260" r:id="rId4"/>
    <p:sldId id="271" r:id="rId5"/>
    <p:sldId id="278" r:id="rId6"/>
    <p:sldId id="263" r:id="rId7"/>
    <p:sldId id="267" r:id="rId8"/>
    <p:sldId id="266" r:id="rId9"/>
    <p:sldId id="280" r:id="rId10"/>
    <p:sldId id="269" r:id="rId11"/>
    <p:sldId id="275" r:id="rId12"/>
    <p:sldId id="277" r:id="rId13"/>
    <p:sldId id="261" r:id="rId14"/>
    <p:sldId id="273" r:id="rId15"/>
    <p:sldId id="265" r:id="rId16"/>
    <p:sldId id="279" r:id="rId17"/>
    <p:sldId id="264" r:id="rId18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ed Shafiee" initials="SS" lastIdx="2" clrIdx="0">
    <p:extLst>
      <p:ext uri="{19B8F6BF-5375-455C-9EA6-DF929625EA0E}">
        <p15:presenceInfo xmlns:p15="http://schemas.microsoft.com/office/powerpoint/2012/main" userId="4afadb6c615d8637" providerId="Windows Live"/>
      </p:ext>
    </p:extLst>
  </p:cmAuthor>
  <p:cmAuthor id="2" name="Zadtootaghaj, Saman" initials="ZS" lastIdx="2" clrIdx="1">
    <p:extLst>
      <p:ext uri="{19B8F6BF-5375-455C-9EA6-DF929625EA0E}">
        <p15:presenceInfo xmlns:p15="http://schemas.microsoft.com/office/powerpoint/2012/main" userId="Zadtootaghaj, S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268" autoAdjust="0"/>
  </p:normalViewPr>
  <p:slideViewPr>
    <p:cSldViewPr snapToGrid="0">
      <p:cViewPr varScale="1">
        <p:scale>
          <a:sx n="128" d="100"/>
          <a:sy n="128" d="100"/>
        </p:scale>
        <p:origin x="154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2568dd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2568dd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6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7167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7605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tried to use videos with different motions and complexity</a:t>
            </a:r>
          </a:p>
          <a:p>
            <a:endParaRPr lang="en-GB" dirty="0"/>
          </a:p>
          <a:p>
            <a:r>
              <a:rPr lang="en-GB" dirty="0"/>
              <a:t>A and D, have constant background (Omnipresent</a:t>
            </a:r>
            <a:r>
              <a:rPr lang="en-GB" baseline="0" dirty="0"/>
              <a:t> games</a:t>
            </a:r>
            <a:r>
              <a:rPr lang="en-GB" dirty="0"/>
              <a:t>)</a:t>
            </a:r>
          </a:p>
          <a:p>
            <a:r>
              <a:rPr lang="en-GB" dirty="0"/>
              <a:t>C and F have so many movements and motions (Complex FPS game)</a:t>
            </a:r>
          </a:p>
          <a:p>
            <a:r>
              <a:rPr lang="en-GB" dirty="0"/>
              <a:t>B and E, are something in between (Global motion)</a:t>
            </a:r>
          </a:p>
          <a:p>
            <a:endParaRPr lang="en-GB" dirty="0"/>
          </a:p>
          <a:p>
            <a:r>
              <a:rPr lang="en-GB" dirty="0"/>
              <a:t>Saman—Perhaps</a:t>
            </a:r>
            <a:r>
              <a:rPr lang="en-GB" baseline="0" dirty="0"/>
              <a:t> we can arrange the order based on their complexity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3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dirty="0"/>
              <a:t>In total 72 game videos are created</a:t>
            </a:r>
            <a:endParaRPr lang="LID4096" sz="1800" dirty="0"/>
          </a:p>
          <a:p>
            <a:r>
              <a:rPr lang="en-GB" sz="1800" dirty="0"/>
              <a:t>We used 5 parameters for our study (Framerate, Bitrate , Packet Loss, Resolution, Key frame interval)</a:t>
            </a:r>
          </a:p>
          <a:p>
            <a:r>
              <a:rPr lang="en-GB" sz="1800" dirty="0"/>
              <a:t>These 5 parameters were divided into two groups, and bitrate as a factor that has relationship with all the other parameters were used in both groups. (Right?)</a:t>
            </a:r>
          </a:p>
          <a:p>
            <a:pPr marL="158750" indent="0">
              <a:buNone/>
            </a:pPr>
            <a:endParaRPr lang="en-GB" sz="1800" dirty="0"/>
          </a:p>
          <a:p>
            <a:r>
              <a:rPr lang="en-GB" sz="1800" dirty="0"/>
              <a:t>For group 1, FR and Resolution stayed constant (30 and 1080) and KFI , PL and BR changed</a:t>
            </a:r>
          </a:p>
          <a:p>
            <a:r>
              <a:rPr lang="en-GB" sz="1800" dirty="0"/>
              <a:t>For group 2, KFI stayed as default and no packet loss were simulated. FR and resolution were changed, and we had different BR for different resolution.</a:t>
            </a:r>
          </a:p>
          <a:p>
            <a:endParaRPr lang="en-GB" sz="180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dirty="0"/>
              <a:t>72 Videos for each game</a:t>
            </a:r>
            <a:endParaRPr lang="LID4096" sz="1800" dirty="0"/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0249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In total 72 game videos are created</a:t>
            </a:r>
            <a:endParaRPr lang="LID4096" dirty="0"/>
          </a:p>
          <a:p>
            <a:r>
              <a:rPr lang="en-GB" dirty="0"/>
              <a:t>We used 5 parameters for our study (Framerate, Bitrate , Packet Loss, Resolution, Key frame interval)</a:t>
            </a:r>
          </a:p>
          <a:p>
            <a:r>
              <a:rPr lang="en-GB" dirty="0"/>
              <a:t>These 5 parameters were divided into two groups, and bitrate as a factor that has relationship with all the other parameters were used in both groups. (Right?)</a:t>
            </a:r>
          </a:p>
          <a:p>
            <a:pPr marL="158750" indent="0">
              <a:buNone/>
            </a:pPr>
            <a:endParaRPr lang="en-GB" dirty="0"/>
          </a:p>
          <a:p>
            <a:r>
              <a:rPr lang="en-GB" dirty="0"/>
              <a:t>For group 1, FR and Resolution stayed constant (30 and 1080) and KFI , PL and BR changed</a:t>
            </a:r>
          </a:p>
          <a:p>
            <a:r>
              <a:rPr lang="en-GB" dirty="0"/>
              <a:t>For group 2, KFI stayed as default and no packet loss were simulated. FR and resolution were changed, and we had different BR for different resolution.</a:t>
            </a:r>
          </a:p>
          <a:p>
            <a:endParaRPr lang="en-GB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72 Videos for each game</a:t>
            </a:r>
            <a:endParaRPr lang="LID4096" dirty="0"/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746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7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0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5200"/>
              <a:buNone/>
              <a:defRPr sz="5200" b="1">
                <a:solidFill>
                  <a:srgbClr val="F159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EDEDED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5200"/>
              <a:buNone/>
              <a:defRPr sz="5200" b="1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EDEDED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EDEDED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600"/>
              <a:buNone/>
              <a:defRPr sz="3600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rgbClr val="EDEDE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rgbClr val="EDEDE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rgbClr val="EDEDED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bg>
      <p:bgPr>
        <a:solidFill>
          <a:srgbClr val="EDEDE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rgbClr val="EDEDED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solidFill>
          <a:srgbClr val="EDEDE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800"/>
              <a:buNone/>
              <a:defRPr sz="4800">
                <a:solidFill>
                  <a:srgbClr val="F159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bg>
      <p:bgPr>
        <a:solidFill>
          <a:srgbClr val="EDEDE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EDEDE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rgbClr val="EDEDE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EDEDE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600"/>
              <a:buNone/>
              <a:defRPr sz="3600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None/>
              <a:defRPr>
                <a:solidFill>
                  <a:srgbClr val="F159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800"/>
              <a:buNone/>
              <a:defRPr sz="4800">
                <a:solidFill>
                  <a:srgbClr val="F159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Font typeface="Palatino Linotype"/>
              <a:buNone/>
              <a:defRPr sz="3000" b="1">
                <a:solidFill>
                  <a:srgbClr val="F1592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 Linotype"/>
              <a:buChar char="●"/>
              <a:defRPr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8" name="Google Shape;8;p1" descr="simula_main_RGB.png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395125" y="4481573"/>
            <a:ext cx="1525725" cy="421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CGVDS: Cloud Gaming Video </a:t>
            </a:r>
            <a:r>
              <a:rPr lang="en-GB" dirty="0" err="1"/>
              <a:t>DataSet</a:t>
            </a:r>
            <a:endParaRPr dirty="0"/>
          </a:p>
        </p:txBody>
      </p:sp>
      <p:sp>
        <p:nvSpPr>
          <p:cNvPr id="82" name="Google Shape;8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sz="1600" dirty="0"/>
              <a:t>Saeed Shafiee </a:t>
            </a:r>
            <a:r>
              <a:rPr lang="en-GB" sz="1600" dirty="0" err="1"/>
              <a:t>Sabet</a:t>
            </a:r>
            <a:endParaRPr lang="en-GB" sz="1600" dirty="0"/>
          </a:p>
          <a:p>
            <a:pPr marL="0" lvl="0" indent="0"/>
            <a:r>
              <a:rPr lang="en-GB" sz="1600" dirty="0" err="1"/>
              <a:t>Simula</a:t>
            </a:r>
            <a:r>
              <a:rPr lang="en-GB" sz="1600" dirty="0"/>
              <a:t> Research Laboratory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D0-B694-493F-92B3-CFCFAA04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49366"/>
              </p:ext>
            </p:extLst>
          </p:nvPr>
        </p:nvGraphicFramePr>
        <p:xfrm>
          <a:off x="1096507" y="3439024"/>
          <a:ext cx="6265863" cy="1067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5749">
                  <a:extLst>
                    <a:ext uri="{9D8B030D-6E8A-4147-A177-3AD203B41FA5}">
                      <a16:colId xmlns:a16="http://schemas.microsoft.com/office/drawing/2014/main" val="2798147575"/>
                    </a:ext>
                  </a:extLst>
                </a:gridCol>
                <a:gridCol w="4560114">
                  <a:extLst>
                    <a:ext uri="{9D8B030D-6E8A-4147-A177-3AD203B41FA5}">
                      <a16:colId xmlns:a16="http://schemas.microsoft.com/office/drawing/2014/main" val="1937561391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Bitrate (kbps)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92604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1080p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2000, 4000, 10000, 20000, 50000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46098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1000, 2000, 4000, 50000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14281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300, 1000, 2000, 4000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169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39502"/>
              </p:ext>
            </p:extLst>
          </p:nvPr>
        </p:nvGraphicFramePr>
        <p:xfrm>
          <a:off x="1096506" y="1170674"/>
          <a:ext cx="6265864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2932">
                  <a:extLst>
                    <a:ext uri="{9D8B030D-6E8A-4147-A177-3AD203B41FA5}">
                      <a16:colId xmlns:a16="http://schemas.microsoft.com/office/drawing/2014/main" val="2689797707"/>
                    </a:ext>
                  </a:extLst>
                </a:gridCol>
                <a:gridCol w="3132932">
                  <a:extLst>
                    <a:ext uri="{9D8B030D-6E8A-4147-A177-3AD203B41FA5}">
                      <a16:colId xmlns:a16="http://schemas.microsoft.com/office/drawing/2014/main" val="360546557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624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sec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88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1080p, 720p, 480p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8439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Frame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441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FFmpeg- NVENC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9848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Encoding Mode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580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 Compression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 H.264, Main 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609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Preset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llhq</a:t>
                      </a:r>
                      <a:r>
                        <a:rPr lang="en-GB" sz="1400" dirty="0">
                          <a:effectLst/>
                        </a:rPr>
                        <a:t> (low latency, high quality)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083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Group of Picture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0.5, 1, 2 (seconds)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8506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Packet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0%, 0.2%, 0.5%, 1%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30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0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8640" y="4043679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GoP</a:t>
            </a:r>
            <a:r>
              <a:rPr lang="de-DE" dirty="0"/>
              <a:t>: 0.5 sec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0096" y="403730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GoP</a:t>
            </a:r>
            <a:r>
              <a:rPr lang="de-DE" dirty="0"/>
              <a:t>: 2 sec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12651" y="8825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2651" y="3900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12651" y="6918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F90555-60D8-4326-BBFF-E8A09709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227994" y="1142800"/>
            <a:ext cx="8688012" cy="26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12651" y="8825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2651" y="3900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12651" y="6918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F90555-60D8-4326-BBFF-E8A09709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227994" y="1142800"/>
            <a:ext cx="8688012" cy="2660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63E893-4335-4FB9-815F-D04BB891820C}"/>
              </a:ext>
            </a:extLst>
          </p:cNvPr>
          <p:cNvSpPr txBox="1"/>
          <p:nvPr/>
        </p:nvSpPr>
        <p:spPr>
          <a:xfrm>
            <a:off x="1818640" y="4043679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GoP</a:t>
            </a:r>
            <a:r>
              <a:rPr lang="de-DE" sz="1000" dirty="0"/>
              <a:t>: 0.5 sec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2A6F2-0D17-43C8-9F55-DB12F91D3F29}"/>
              </a:ext>
            </a:extLst>
          </p:cNvPr>
          <p:cNvSpPr txBox="1"/>
          <p:nvPr/>
        </p:nvSpPr>
        <p:spPr>
          <a:xfrm>
            <a:off x="6170096" y="403730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GoP</a:t>
            </a:r>
            <a:r>
              <a:rPr lang="de-DE" sz="1000" dirty="0"/>
              <a:t>: 2 sec</a:t>
            </a:r>
            <a:endParaRPr lang="en-US" sz="1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A824B8-5AA9-4145-BA65-2959EAEE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94" y="1142800"/>
            <a:ext cx="3633767" cy="341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Effect of Packet Loss is stronger on higher bitrates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Smaller </a:t>
            </a:r>
            <a:r>
              <a:rPr lang="en-GB" sz="1600" dirty="0" err="1"/>
              <a:t>GoP</a:t>
            </a:r>
            <a:r>
              <a:rPr lang="en-GB" sz="1600" dirty="0"/>
              <a:t> slightly could mitigate the effect of packet loss on video quality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1388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9753E-6 L 0.19913 -0.088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4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7531E-6 L 0.13715 -0.2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23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5679E-6 L 0.35452 -0.246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23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9F8-A36B-43AB-A80E-3E6116B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NR metrics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175-9EB4-4E0F-9BC4-870641DE2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9" y="1017725"/>
            <a:ext cx="5316024" cy="3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 bwMode="auto">
          <a:xfrm>
            <a:off x="4114958" y="1017725"/>
            <a:ext cx="4655662" cy="3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7642" y="4710234"/>
            <a:ext cx="4908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artifcat</a:t>
            </a:r>
            <a:r>
              <a:rPr lang="de-DE" dirty="0"/>
              <a:t>, (</a:t>
            </a:r>
            <a:r>
              <a:rPr lang="de-DE" dirty="0" err="1"/>
              <a:t>no</a:t>
            </a:r>
            <a:r>
              <a:rPr lang="de-DE" dirty="0"/>
              <a:t> packet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framerate)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9F8-A36B-43AB-A80E-3E6116B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NR metrics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175-9EB4-4E0F-9BC4-870641DE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40260" cy="3416400"/>
          </a:xfrm>
        </p:spPr>
        <p:txBody>
          <a:bodyPr/>
          <a:lstStyle/>
          <a:p>
            <a:r>
              <a:rPr lang="de-DE" dirty="0" err="1"/>
              <a:t>Niqe</a:t>
            </a:r>
            <a:r>
              <a:rPr lang="de-DE" dirty="0"/>
              <a:t> </a:t>
            </a:r>
            <a:r>
              <a:rPr lang="de-DE" dirty="0" err="1"/>
              <a:t>performs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games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design </a:t>
            </a:r>
            <a:r>
              <a:rPr lang="de-DE" dirty="0" err="1"/>
              <a:t>is</a:t>
            </a:r>
            <a:r>
              <a:rPr lang="de-DE" dirty="0"/>
              <a:t> a simple 2D design, </a:t>
            </a:r>
            <a:r>
              <a:rPr lang="de-DE" dirty="0" err="1"/>
              <a:t>Niqe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naturalness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r>
              <a:rPr lang="de-DE" dirty="0"/>
              <a:t>BIQI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Brisque</a:t>
            </a:r>
            <a:r>
              <a:rPr lang="de-DE" dirty="0"/>
              <a:t> do not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LID4096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9"/>
          <a:stretch/>
        </p:blipFill>
        <p:spPr bwMode="auto">
          <a:xfrm>
            <a:off x="4401505" y="1017725"/>
            <a:ext cx="4605336" cy="34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6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A08-833E-4033-8CF0-044C593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CF4-ABE5-40C2-917B-615167A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dataset with 432 videos is created.</a:t>
            </a:r>
          </a:p>
          <a:p>
            <a:r>
              <a:rPr lang="en-GB" dirty="0"/>
              <a:t>In total </a:t>
            </a:r>
            <a:r>
              <a:rPr lang="en-US" dirty="0"/>
              <a:t>over 150</a:t>
            </a:r>
            <a:r>
              <a:rPr lang="en-GB" dirty="0"/>
              <a:t> participants, participated in our studies.</a:t>
            </a:r>
          </a:p>
          <a:p>
            <a:r>
              <a:rPr lang="en-GB" dirty="0"/>
              <a:t>Each video is rated by 25 participants</a:t>
            </a:r>
          </a:p>
          <a:p>
            <a:r>
              <a:rPr lang="en-GB" dirty="0"/>
              <a:t>The dataset will be released very soon</a:t>
            </a:r>
          </a:p>
          <a:p>
            <a:endParaRPr lang="en-GB" dirty="0"/>
          </a:p>
          <a:p>
            <a:endParaRPr lang="en-GB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423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A08-833E-4033-8CF0-044C593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CF4-ABE5-40C2-917B-615167A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74412-B0D0-4BE7-9993-BA9733FAFA10}"/>
              </a:ext>
            </a:extLst>
          </p:cNvPr>
          <p:cNvSpPr/>
          <p:nvPr/>
        </p:nvSpPr>
        <p:spPr>
          <a:xfrm>
            <a:off x="372532" y="1389617"/>
            <a:ext cx="79332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[1]. Barman, et al. "</a:t>
            </a:r>
            <a:r>
              <a:rPr lang="en-US" i="1" dirty="0" err="1">
                <a:latin typeface="Times New Roman" panose="02020603050405020304" pitchFamily="18" charset="0"/>
              </a:rPr>
              <a:t>GamingVideoSET</a:t>
            </a:r>
            <a:r>
              <a:rPr lang="en-US" i="1" dirty="0">
                <a:latin typeface="Times New Roman" panose="02020603050405020304" pitchFamily="18" charset="0"/>
              </a:rPr>
              <a:t>: A Dataset for Gaming Video Streaming Applications," 2018 16th </a:t>
            </a:r>
            <a:r>
              <a:rPr lang="en-US" i="1" dirty="0" err="1">
                <a:latin typeface="Times New Roman" panose="02020603050405020304" pitchFamily="18" charset="0"/>
              </a:rPr>
              <a:t>NetGames</a:t>
            </a:r>
            <a:r>
              <a:rPr lang="en-US" i="1" dirty="0">
                <a:latin typeface="Times New Roman" panose="02020603050405020304" pitchFamily="18" charset="0"/>
              </a:rPr>
              <a:t> conference, Amsterdam, 2018, pp. 1-6.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[2]. </a:t>
            </a:r>
            <a:r>
              <a:rPr lang="en-GB" i="1" dirty="0" err="1">
                <a:latin typeface="Times New Roman" panose="02020603050405020304" pitchFamily="18" charset="0"/>
              </a:rPr>
              <a:t>Zadtootaghaj</a:t>
            </a:r>
            <a:r>
              <a:rPr lang="en-GB" i="1" dirty="0">
                <a:latin typeface="Times New Roman" panose="02020603050405020304" pitchFamily="18" charset="0"/>
              </a:rPr>
              <a:t>, </a:t>
            </a:r>
            <a:r>
              <a:rPr lang="en-GB" i="1" dirty="0" err="1">
                <a:latin typeface="Times New Roman" panose="02020603050405020304" pitchFamily="18" charset="0"/>
              </a:rPr>
              <a:t>Saman</a:t>
            </a:r>
            <a:r>
              <a:rPr lang="en-GB" i="1" dirty="0">
                <a:latin typeface="Times New Roman" panose="02020603050405020304" pitchFamily="18" charset="0"/>
              </a:rPr>
              <a:t>, et al. "A classification of video games based on game characteristics linked to video coding complexity." 2018 16th Annual Workshop on Network and Systems Support for Games (</a:t>
            </a:r>
            <a:r>
              <a:rPr lang="en-GB" i="1" dirty="0" err="1">
                <a:latin typeface="Times New Roman" panose="02020603050405020304" pitchFamily="18" charset="0"/>
              </a:rPr>
              <a:t>NetGames</a:t>
            </a:r>
            <a:r>
              <a:rPr lang="en-GB" i="1" dirty="0">
                <a:latin typeface="Times New Roman" panose="02020603050405020304" pitchFamily="18" charset="0"/>
              </a:rPr>
              <a:t>). IEEE, 2018.</a:t>
            </a:r>
          </a:p>
          <a:p>
            <a:r>
              <a:rPr lang="en-GB" i="1" dirty="0">
                <a:latin typeface="Times New Roman" panose="02020603050405020304" pitchFamily="18" charset="0"/>
              </a:rPr>
              <a:t>[3]. </a:t>
            </a:r>
            <a:r>
              <a:rPr lang="en-GB" i="1" dirty="0" err="1">
                <a:latin typeface="Times New Roman" panose="02020603050405020304" pitchFamily="18" charset="0"/>
              </a:rPr>
              <a:t>Schiffner</a:t>
            </a:r>
            <a:r>
              <a:rPr lang="en-GB" i="1" dirty="0">
                <a:latin typeface="Times New Roman" panose="02020603050405020304" pitchFamily="18" charset="0"/>
              </a:rPr>
              <a:t>, Falk, and Sebastian </a:t>
            </a:r>
            <a:r>
              <a:rPr lang="en-GB" i="1" dirty="0" err="1">
                <a:latin typeface="Times New Roman" panose="02020603050405020304" pitchFamily="18" charset="0"/>
              </a:rPr>
              <a:t>Möller</a:t>
            </a:r>
            <a:r>
              <a:rPr lang="en-GB" i="1" dirty="0">
                <a:latin typeface="Times New Roman" panose="02020603050405020304" pitchFamily="18" charset="0"/>
              </a:rPr>
              <a:t>. "Diving Into Perceptual Space: Quality Relevant Dimensions for Video Telephony." Quality and Usability Lab–</a:t>
            </a:r>
            <a:r>
              <a:rPr lang="en-GB" i="1" dirty="0" err="1">
                <a:latin typeface="Times New Roman" panose="02020603050405020304" pitchFamily="18" charset="0"/>
              </a:rPr>
              <a:t>Technische</a:t>
            </a:r>
            <a:r>
              <a:rPr lang="en-GB" i="1" dirty="0">
                <a:latin typeface="Times New Roman" panose="02020603050405020304" pitchFamily="18" charset="0"/>
              </a:rPr>
              <a:t> Universität Berlin, Berlin(2016).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[4]. S. Schmidt, S. </a:t>
            </a:r>
            <a:r>
              <a:rPr lang="en-US" i="1" dirty="0" err="1">
                <a:latin typeface="Times New Roman" panose="02020603050405020304" pitchFamily="18" charset="0"/>
              </a:rPr>
              <a:t>Zadtootaghaj</a:t>
            </a:r>
            <a:r>
              <a:rPr lang="en-US" i="1" dirty="0">
                <a:latin typeface="Times New Roman" panose="02020603050405020304" pitchFamily="18" charset="0"/>
              </a:rPr>
              <a:t>, S. </a:t>
            </a:r>
            <a:r>
              <a:rPr lang="en-US" i="1" dirty="0" err="1">
                <a:latin typeface="Times New Roman" panose="02020603050405020304" pitchFamily="18" charset="0"/>
              </a:rPr>
              <a:t>Möller</a:t>
            </a:r>
            <a:r>
              <a:rPr lang="en-US" i="1" dirty="0">
                <a:latin typeface="Times New Roman" panose="02020603050405020304" pitchFamily="18" charset="0"/>
              </a:rPr>
              <a:t>, F. Metzger, M. </a:t>
            </a:r>
            <a:r>
              <a:rPr lang="en-US" i="1" dirty="0" err="1">
                <a:latin typeface="Times New Roman" panose="02020603050405020304" pitchFamily="18" charset="0"/>
              </a:rPr>
              <a:t>Hirth</a:t>
            </a:r>
            <a:r>
              <a:rPr lang="en-US" i="1" dirty="0">
                <a:latin typeface="Times New Roman" panose="02020603050405020304" pitchFamily="18" charset="0"/>
              </a:rPr>
              <a:t>, and M. </a:t>
            </a:r>
            <a:r>
              <a:rPr lang="en-US" i="1" dirty="0" err="1">
                <a:latin typeface="Times New Roman" panose="02020603050405020304" pitchFamily="18" charset="0"/>
              </a:rPr>
              <a:t>Suznjevic</a:t>
            </a:r>
            <a:r>
              <a:rPr lang="en-US" i="1" dirty="0">
                <a:latin typeface="Times New Roman" panose="02020603050405020304" pitchFamily="18" charset="0"/>
              </a:rPr>
              <a:t>, “Subjective Evaluation Methods for Gaming Quality (P.GAME),” CH-Geneva, 2018.</a:t>
            </a:r>
          </a:p>
        </p:txBody>
      </p:sp>
    </p:spTree>
    <p:extLst>
      <p:ext uri="{BB962C8B-B14F-4D97-AF65-F5344CB8AC3E}">
        <p14:creationId xmlns:p14="http://schemas.microsoft.com/office/powerpoint/2010/main" val="40109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651A2-E8EB-4D6B-A8C6-8F175CC1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Thank You!</a:t>
            </a:r>
            <a:endParaRPr lang="LID4096" sz="4800" dirty="0"/>
          </a:p>
        </p:txBody>
      </p:sp>
    </p:spTree>
    <p:extLst>
      <p:ext uri="{BB962C8B-B14F-4D97-AF65-F5344CB8AC3E}">
        <p14:creationId xmlns:p14="http://schemas.microsoft.com/office/powerpoint/2010/main" val="34559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217-21EA-44B8-8440-8103D5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Gaming Video </a:t>
            </a:r>
            <a:r>
              <a:rPr lang="en-GB" dirty="0" err="1"/>
              <a:t>DataSets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E8EC-B634-42AF-8292-32AE0E91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Gaming recently expanded the associated services, by stepping into live streaming services</a:t>
            </a:r>
          </a:p>
          <a:p>
            <a:pPr>
              <a:spcAft>
                <a:spcPts val="600"/>
              </a:spcAft>
            </a:pPr>
            <a:r>
              <a:rPr lang="en-GB" dirty="0"/>
              <a:t>Cloud gaming is a delay sensitive service requires special encoding setting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NVENC, </a:t>
            </a:r>
            <a:r>
              <a:rPr lang="en-GB" dirty="0" err="1"/>
              <a:t>llhq</a:t>
            </a:r>
            <a:r>
              <a:rPr lang="en-GB" dirty="0"/>
              <a:t>, </a:t>
            </a:r>
            <a:r>
              <a:rPr lang="en-GB" dirty="0" err="1"/>
              <a:t>llhp</a:t>
            </a:r>
            <a:r>
              <a:rPr lang="en-GB" dirty="0"/>
              <a:t> </a:t>
            </a:r>
            <a:r>
              <a:rPr lang="en-GB" dirty="0" err="1"/>
              <a:t>presets</a:t>
            </a:r>
            <a:r>
              <a:rPr lang="en-GB" dirty="0"/>
              <a:t>,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macroblock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,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 </a:t>
            </a:r>
            <a:r>
              <a:rPr lang="de-DE" dirty="0" err="1"/>
              <a:t>inerval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 err="1"/>
              <a:t>Three</a:t>
            </a:r>
            <a:r>
              <a:rPr lang="de-DE" dirty="0"/>
              <a:t> Datasets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 err="1"/>
              <a:t>GamingVideoDataset</a:t>
            </a:r>
            <a:r>
              <a:rPr lang="de-DE" dirty="0"/>
              <a:t> (KU-DT/TUB) [1]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KUGVD (KU)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CGVDS (DT/TUB-</a:t>
            </a:r>
            <a:r>
              <a:rPr lang="de-DE" dirty="0" err="1"/>
              <a:t>Simula</a:t>
            </a:r>
            <a:r>
              <a:rPr lang="de-DE" dirty="0"/>
              <a:t>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61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datasets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93318"/>
              </p:ext>
            </p:extLst>
          </p:nvPr>
        </p:nvGraphicFramePr>
        <p:xfrm>
          <a:off x="311700" y="1387127"/>
          <a:ext cx="8314139" cy="2804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7488">
                  <a:extLst>
                    <a:ext uri="{9D8B030D-6E8A-4147-A177-3AD203B41FA5}">
                      <a16:colId xmlns:a16="http://schemas.microsoft.com/office/drawing/2014/main" val="2222923157"/>
                    </a:ext>
                  </a:extLst>
                </a:gridCol>
                <a:gridCol w="2069581">
                  <a:extLst>
                    <a:ext uri="{9D8B030D-6E8A-4147-A177-3AD203B41FA5}">
                      <a16:colId xmlns:a16="http://schemas.microsoft.com/office/drawing/2014/main" val="610548776"/>
                    </a:ext>
                  </a:extLst>
                </a:gridCol>
                <a:gridCol w="2078535">
                  <a:extLst>
                    <a:ext uri="{9D8B030D-6E8A-4147-A177-3AD203B41FA5}">
                      <a16:colId xmlns:a16="http://schemas.microsoft.com/office/drawing/2014/main" val="1926883799"/>
                    </a:ext>
                  </a:extLst>
                </a:gridCol>
                <a:gridCol w="2078535">
                  <a:extLst>
                    <a:ext uri="{9D8B030D-6E8A-4147-A177-3AD203B41FA5}">
                      <a16:colId xmlns:a16="http://schemas.microsoft.com/office/drawing/2014/main" val="294722495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GamingVideoDataset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KUGVD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CGVDS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6289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de-DE" dirty="0"/>
                        <a:t>Influencing Factors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Bitrate, Framerate, </a:t>
                      </a:r>
                      <a:r>
                        <a:rPr lang="de-DE" baseline="0" dirty="0" err="1"/>
                        <a:t>GoP</a:t>
                      </a:r>
                      <a:r>
                        <a:rPr lang="de-DE" baseline="0" dirty="0"/>
                        <a:t>, Packet </a:t>
                      </a:r>
                      <a:r>
                        <a:rPr lang="de-DE" baseline="0" dirty="0" err="1"/>
                        <a:t>loss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89183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 err="1"/>
                        <a:t>Preset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Veryfast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Veryfast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llhq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97506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/>
                        <a:t>Encoding mode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55948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 err="1"/>
                        <a:t>Number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stimuli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Over 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16085"/>
                  </a:ext>
                </a:extLst>
              </a:tr>
              <a:tr h="415301">
                <a:tc>
                  <a:txBody>
                    <a:bodyPr/>
                    <a:lstStyle/>
                    <a:p>
                      <a:r>
                        <a:rPr lang="de-DE" dirty="0"/>
                        <a:t>Encoder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h264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h264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NvENC</a:t>
                      </a:r>
                      <a:r>
                        <a:rPr lang="de-DE" baseline="0" dirty="0"/>
                        <a:t> (h264)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6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217-21EA-44B8-8440-8103D5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E8EC-B634-42AF-8292-32AE0E91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Six video games selected based on their complexity class [2]</a:t>
            </a:r>
          </a:p>
          <a:p>
            <a:pPr>
              <a:spcAft>
                <a:spcPts val="600"/>
              </a:spcAft>
            </a:pPr>
            <a:r>
              <a:rPr lang="en-GB" dirty="0"/>
              <a:t>Two large scaled subjective tests have been conducted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Over 70 participants participated in each (150 together)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Each stimulus has at least 25 clean ratings (after outlier detection)</a:t>
            </a:r>
          </a:p>
          <a:p>
            <a:pPr>
              <a:spcAft>
                <a:spcPts val="600"/>
              </a:spcAft>
            </a:pPr>
            <a:r>
              <a:rPr lang="en-GB" dirty="0"/>
              <a:t>Using </a:t>
            </a:r>
            <a:r>
              <a:rPr lang="en-GB" dirty="0" err="1"/>
              <a:t>ffmpeg</a:t>
            </a:r>
            <a:r>
              <a:rPr lang="en-GB" dirty="0"/>
              <a:t>/NVENC, </a:t>
            </a:r>
            <a:r>
              <a:rPr lang="en-GB" dirty="0" err="1"/>
              <a:t>llhq</a:t>
            </a:r>
            <a:r>
              <a:rPr lang="en-GB" dirty="0"/>
              <a:t> (Low latency, high quality)</a:t>
            </a:r>
          </a:p>
          <a:p>
            <a:r>
              <a:rPr lang="en-GB" dirty="0"/>
              <a:t>Consists over 400 distorted video sequences</a:t>
            </a:r>
          </a:p>
          <a:p>
            <a:pPr lvl="1"/>
            <a:r>
              <a:rPr lang="en-GB" dirty="0"/>
              <a:t>Resolution, Bitrate, Framerate, </a:t>
            </a:r>
            <a:r>
              <a:rPr lang="en-GB" dirty="0" err="1"/>
              <a:t>GoP</a:t>
            </a:r>
            <a:r>
              <a:rPr lang="en-GB" dirty="0"/>
              <a:t>, Packet loss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101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2DCB-EFB9-4F59-B6B2-FE5B9AA8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96D7-E32D-439C-B4C4-34126C61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Each participant rated following dimensions</a:t>
            </a:r>
          </a:p>
          <a:p>
            <a:pPr lvl="1">
              <a:spcBef>
                <a:spcPts val="0"/>
              </a:spcBef>
            </a:pPr>
            <a:r>
              <a:rPr lang="en-GB" dirty="0"/>
              <a:t>Video Quality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Fragmentation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Unclearness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Discontinuity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Noisiness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Suboptimal Luminosity 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Subjective test designed based on ITU-T Rec. P.809 [3]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706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7EBD-89AD-4F31-81DA-1F488759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GB" dirty="0"/>
              <a:t>Source Sequence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7C7EE-8050-44CD-9AB1-EDCD9516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7" y="1212669"/>
            <a:ext cx="2245245" cy="126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B9F26-459C-4A9F-9F30-D86000AB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04" y="1212669"/>
            <a:ext cx="2245245" cy="126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6051E-022B-4C26-9456-336BB4C7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01" y="1212669"/>
            <a:ext cx="2245245" cy="126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E7B2A-941D-4C75-ABF9-3D290DA07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086" y="2903482"/>
            <a:ext cx="2245245" cy="126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A5FC86-4489-426A-88E4-D2179901F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07" y="2903482"/>
            <a:ext cx="2245245" cy="126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FF916-3CD3-4D43-AFE2-E13455344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666" y="2903483"/>
            <a:ext cx="2245245" cy="126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897" y="2475619"/>
            <a:ext cx="127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 Stick Fight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7308" y="2475619"/>
            <a:ext cx="135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b)Project Cars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4342" y="2475619"/>
            <a:ext cx="1569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 err="1"/>
              <a:t>Nier</a:t>
            </a:r>
            <a:r>
              <a:rPr lang="en-US" dirty="0"/>
              <a:t>: Automata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7092" y="4170509"/>
            <a:ext cx="1618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f) Counter-Strike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8681" y="4170509"/>
            <a:ext cx="1949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e) League of Legends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9793" y="4189827"/>
            <a:ext cx="136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d) Hearthstone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EE632-267F-43FF-B92B-96A4AD067686}"/>
              </a:ext>
            </a:extLst>
          </p:cNvPr>
          <p:cNvSpPr/>
          <p:nvPr/>
        </p:nvSpPr>
        <p:spPr>
          <a:xfrm>
            <a:off x="491067" y="1083733"/>
            <a:ext cx="2490233" cy="3413871"/>
          </a:xfrm>
          <a:prstGeom prst="rect">
            <a:avLst/>
          </a:prstGeom>
          <a:noFill/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33EA-C97E-4883-B618-37684CC9200B}"/>
              </a:ext>
            </a:extLst>
          </p:cNvPr>
          <p:cNvSpPr txBox="1"/>
          <p:nvPr/>
        </p:nvSpPr>
        <p:spPr>
          <a:xfrm>
            <a:off x="491067" y="46820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595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D0-B694-493F-92B3-CFCFAA04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01018"/>
              </p:ext>
            </p:extLst>
          </p:nvPr>
        </p:nvGraphicFramePr>
        <p:xfrm>
          <a:off x="1303336" y="3466238"/>
          <a:ext cx="6265863" cy="1067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5749">
                  <a:extLst>
                    <a:ext uri="{9D8B030D-6E8A-4147-A177-3AD203B41FA5}">
                      <a16:colId xmlns:a16="http://schemas.microsoft.com/office/drawing/2014/main" val="2798147575"/>
                    </a:ext>
                  </a:extLst>
                </a:gridCol>
                <a:gridCol w="4560114">
                  <a:extLst>
                    <a:ext uri="{9D8B030D-6E8A-4147-A177-3AD203B41FA5}">
                      <a16:colId xmlns:a16="http://schemas.microsoft.com/office/drawing/2014/main" val="1937561391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Resolution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Bitrate (kbps)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92604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2000, 4000, 10000, 20000, 50000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46098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1000, 2000, 4000, 50000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14281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300, 1000, 2000, 4000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169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83911"/>
              </p:ext>
            </p:extLst>
          </p:nvPr>
        </p:nvGraphicFramePr>
        <p:xfrm>
          <a:off x="1303335" y="1197888"/>
          <a:ext cx="6265864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2932">
                  <a:extLst>
                    <a:ext uri="{9D8B030D-6E8A-4147-A177-3AD203B41FA5}">
                      <a16:colId xmlns:a16="http://schemas.microsoft.com/office/drawing/2014/main" val="2689797707"/>
                    </a:ext>
                  </a:extLst>
                </a:gridCol>
                <a:gridCol w="3132932">
                  <a:extLst>
                    <a:ext uri="{9D8B030D-6E8A-4147-A177-3AD203B41FA5}">
                      <a16:colId xmlns:a16="http://schemas.microsoft.com/office/drawing/2014/main" val="360546557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624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sec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88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1080p, 720p, 480p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8439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Frame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60, 30, 20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441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FFmpeg- NVENC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9848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Encoding Mode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580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 Compression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 H.264, Main 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609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Preset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llhq</a:t>
                      </a:r>
                      <a:r>
                        <a:rPr lang="en-GB" sz="1400" dirty="0">
                          <a:effectLst/>
                        </a:rPr>
                        <a:t> (low latency, high quality)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083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Group of Picture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(seconds)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8506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30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/>
          <a:stretch/>
        </p:blipFill>
        <p:spPr bwMode="auto">
          <a:xfrm>
            <a:off x="4500667" y="1357795"/>
            <a:ext cx="4299242" cy="22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/>
          <a:stretch/>
        </p:blipFill>
        <p:spPr bwMode="auto">
          <a:xfrm>
            <a:off x="305242" y="1357796"/>
            <a:ext cx="4299242" cy="22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34" y="3941227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High </a:t>
            </a:r>
            <a:r>
              <a:rPr lang="de-DE" dirty="0" err="1"/>
              <a:t>Complex</a:t>
            </a:r>
            <a:r>
              <a:rPr lang="de-DE" dirty="0"/>
              <a:t> Class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5150" y="3941226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Low </a:t>
            </a:r>
            <a:r>
              <a:rPr lang="de-DE" dirty="0" err="1"/>
              <a:t>Complex</a:t>
            </a:r>
            <a:r>
              <a:rPr lang="de-DE" dirty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CD3D97-04FA-4424-8E01-434A7A0C51C3}"/>
              </a:ext>
            </a:extLst>
          </p:cNvPr>
          <p:cNvGrpSpPr/>
          <p:nvPr/>
        </p:nvGrpSpPr>
        <p:grpSpPr>
          <a:xfrm>
            <a:off x="305242" y="1357795"/>
            <a:ext cx="8494667" cy="2243362"/>
            <a:chOff x="305242" y="1357795"/>
            <a:chExt cx="8494667" cy="22433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36"/>
            <a:stretch/>
          </p:blipFill>
          <p:spPr bwMode="auto">
            <a:xfrm>
              <a:off x="4500667" y="1357795"/>
              <a:ext cx="4299242" cy="224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36"/>
            <a:stretch/>
          </p:blipFill>
          <p:spPr bwMode="auto">
            <a:xfrm>
              <a:off x="305242" y="1357796"/>
              <a:ext cx="4299242" cy="22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34" y="3941227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High </a:t>
            </a:r>
            <a:r>
              <a:rPr lang="de-DE" sz="1000" dirty="0" err="1"/>
              <a:t>Complex</a:t>
            </a:r>
            <a:r>
              <a:rPr lang="de-DE" sz="1000" dirty="0"/>
              <a:t> Class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5150" y="3941226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Low </a:t>
            </a:r>
            <a:r>
              <a:rPr lang="de-DE" sz="1000" dirty="0" err="1"/>
              <a:t>Complex</a:t>
            </a:r>
            <a:r>
              <a:rPr lang="de-DE" sz="1000" dirty="0"/>
              <a:t> Class</a:t>
            </a:r>
            <a:endParaRPr 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5613EE-E79E-48AC-A34D-6B3F69FA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218900" cy="341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Low Complex Class videos have better quality in low bitrate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In low complex class quality is almost saturated on 4000kbps.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Increasing bitrate after this point does not increase the quality anymore.</a:t>
            </a:r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37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7 L 0.18473 -0.111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5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5679E-6 L 0.35208 -0.24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1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5679E-6 L 0.11667 -0.2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25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uiExpand="1" build="p"/>
    </p:bldLst>
  </p:timing>
</p:sld>
</file>

<file path=ppt/theme/theme1.xml><?xml version="1.0" encoding="utf-8"?>
<a:theme xmlns:a="http://schemas.openxmlformats.org/drawingml/2006/main" name="Simula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On-screen Show (16:9)</PresentationFormat>
  <Paragraphs>178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Palatino Linotype</vt:lpstr>
      <vt:lpstr>Arial</vt:lpstr>
      <vt:lpstr>Arial</vt:lpstr>
      <vt:lpstr>SimSun</vt:lpstr>
      <vt:lpstr>Simula template</vt:lpstr>
      <vt:lpstr>CGVDS: Cloud Gaming Video DataSet</vt:lpstr>
      <vt:lpstr>Gaming Video DataSets</vt:lpstr>
      <vt:lpstr>Overview of datasets</vt:lpstr>
      <vt:lpstr>CGVDS</vt:lpstr>
      <vt:lpstr>CGVDS</vt:lpstr>
      <vt:lpstr>Source Sequence</vt:lpstr>
      <vt:lpstr>Subjective Test A</vt:lpstr>
      <vt:lpstr>Subjective Test A</vt:lpstr>
      <vt:lpstr>Subjective Test A</vt:lpstr>
      <vt:lpstr>Subjective Test B</vt:lpstr>
      <vt:lpstr>Subjective Test B</vt:lpstr>
      <vt:lpstr>Subjective Test B</vt:lpstr>
      <vt:lpstr>Performance of NR metrics</vt:lpstr>
      <vt:lpstr>Performance of NR metrics</vt:lpstr>
      <vt:lpstr>Conclusion</vt:lpstr>
      <vt:lpstr>Reference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Dataset for Gaming Video</dc:title>
  <dc:creator>Saeed</dc:creator>
  <cp:lastModifiedBy>Zadtootaghaj, Saman</cp:lastModifiedBy>
  <cp:revision>76</cp:revision>
  <dcterms:modified xsi:type="dcterms:W3CDTF">2018-11-11T16:08:58Z</dcterms:modified>
</cp:coreProperties>
</file>